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F0F0F0"/>
              </a:solidFill>
              <a:prstDash val="solid"/>
              <a:miter lim="400000"/>
            </a:ln>
          </a:top>
          <a:bottom>
            <a:ln w="3175" cap="flat">
              <a:solidFill>
                <a:srgbClr val="F0F0F0"/>
              </a:solidFill>
              <a:prstDash val="solid"/>
              <a:miter lim="400000"/>
            </a:ln>
          </a:bottom>
          <a:insideH>
            <a:ln w="3175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F0F0F0"/>
              </a:solidFill>
              <a:prstDash val="solid"/>
              <a:miter lim="400000"/>
            </a:ln>
          </a:top>
          <a:bottom>
            <a:ln w="3175" cap="flat">
              <a:solidFill>
                <a:srgbClr val="F0F0F0"/>
              </a:solidFill>
              <a:prstDash val="solid"/>
              <a:miter lim="400000"/>
            </a:ln>
          </a:bottom>
          <a:insideH>
            <a:ln w="3175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3175" cap="flat">
              <a:solidFill>
                <a:srgbClr val="484745"/>
              </a:solidFill>
              <a:prstDash val="solid"/>
              <a:miter lim="400000"/>
            </a:ln>
          </a:left>
          <a:right>
            <a:ln w="3175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3175" cap="flat">
              <a:solidFill>
                <a:srgbClr val="5E5D5B"/>
              </a:solidFill>
              <a:prstDash val="solid"/>
              <a:miter lim="400000"/>
            </a:ln>
          </a:top>
          <a:bottom>
            <a:ln w="3175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3175" cap="flat">
              <a:solidFill>
                <a:srgbClr val="484745"/>
              </a:solidFill>
              <a:prstDash val="solid"/>
              <a:miter lim="400000"/>
            </a:ln>
          </a:top>
          <a:bottom>
            <a:ln w="3175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F0F0F0"/>
              </a:solidFill>
              <a:prstDash val="solid"/>
              <a:miter lim="400000"/>
            </a:ln>
          </a:top>
          <a:bottom>
            <a:ln w="3175" cap="flat">
              <a:solidFill>
                <a:srgbClr val="F0F0F0"/>
              </a:solidFill>
              <a:prstDash val="solid"/>
              <a:miter lim="400000"/>
            </a:ln>
          </a:bottom>
          <a:insideH>
            <a:ln w="3175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3175" cap="flat">
              <a:solidFill>
                <a:srgbClr val="F0F0F0"/>
              </a:solidFill>
              <a:prstDash val="solid"/>
              <a:miter lim="400000"/>
            </a:ln>
          </a:top>
          <a:bottom>
            <a:ln w="3175" cap="flat">
              <a:solidFill>
                <a:srgbClr val="F0F0F0"/>
              </a:solidFill>
              <a:prstDash val="solid"/>
              <a:miter lim="400000"/>
            </a:ln>
          </a:bottom>
          <a:insideH>
            <a:ln w="3175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3175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4119562" y="3464718"/>
            <a:ext cx="16144876" cy="3571876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4119562" y="7250906"/>
            <a:ext cx="16144876" cy="1214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11935814" y="13010554"/>
            <a:ext cx="494513" cy="50264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4833937" y="5993804"/>
            <a:ext cx="14716126" cy="10318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4601765" y="1067257"/>
            <a:ext cx="15180470" cy="8358189"/>
          </a:xfrm>
          <a:prstGeom prst="rect">
            <a:avLst/>
          </a:prstGeom>
          <a:ln w="25400"/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4119562" y="9679781"/>
            <a:ext cx="16144876" cy="1518048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4119562" y="11430000"/>
            <a:ext cx="16144876" cy="128587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11935814" y="13001625"/>
            <a:ext cx="494513" cy="502641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4119562" y="4947046"/>
            <a:ext cx="16144876" cy="382190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xfrm>
            <a:off x="11935814" y="13010554"/>
            <a:ext cx="494513" cy="50264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406312" y="589359"/>
            <a:ext cx="7858126" cy="12162235"/>
          </a:xfrm>
          <a:prstGeom prst="rect">
            <a:avLst/>
          </a:prstGeom>
          <a:ln w="25400"/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4119562" y="589359"/>
            <a:ext cx="7572376" cy="6465095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4119562" y="7375921"/>
            <a:ext cx="7572376" cy="53578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11935814" y="13010554"/>
            <a:ext cx="494513" cy="50264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2406312" y="3339703"/>
            <a:ext cx="7858126" cy="9572626"/>
          </a:xfrm>
          <a:prstGeom prst="rect">
            <a:avLst/>
          </a:prstGeom>
          <a:ln w="25400"/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4119562" y="3339703"/>
            <a:ext cx="7572376" cy="9572626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buClr>
                <a:srgbClr val="EBEBEB"/>
              </a:buClr>
              <a:defRPr sz="3800"/>
            </a:lvl1pPr>
            <a:lvl2pPr marL="808264" indent="-465364">
              <a:spcBef>
                <a:spcPts val="4500"/>
              </a:spcBef>
              <a:buClr>
                <a:srgbClr val="EBEBEB"/>
              </a:buClr>
              <a:defRPr sz="3800"/>
            </a:lvl2pPr>
            <a:lvl3pPr marL="1151164" indent="-465364">
              <a:spcBef>
                <a:spcPts val="4500"/>
              </a:spcBef>
              <a:buClr>
                <a:srgbClr val="EBEBEB"/>
              </a:buClr>
              <a:defRPr sz="3800"/>
            </a:lvl3pPr>
            <a:lvl4pPr marL="1494064" indent="-465364">
              <a:spcBef>
                <a:spcPts val="4500"/>
              </a:spcBef>
              <a:buClr>
                <a:srgbClr val="EBEBEB"/>
              </a:buClr>
              <a:defRPr sz="3800"/>
            </a:lvl4pPr>
            <a:lvl5pPr marL="1836964" indent="-465364">
              <a:spcBef>
                <a:spcPts val="4500"/>
              </a:spcBef>
              <a:buClr>
                <a:srgbClr val="EBEBEB"/>
              </a:buClr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4119562" y="1357312"/>
            <a:ext cx="16144876" cy="1100137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442031" y="7911703"/>
            <a:ext cx="7858126" cy="4839891"/>
          </a:xfrm>
          <a:prstGeom prst="rect">
            <a:avLst/>
          </a:prstGeom>
          <a:ln w="25400"/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442031" y="589359"/>
            <a:ext cx="7858126" cy="6911579"/>
          </a:xfrm>
          <a:prstGeom prst="rect">
            <a:avLst/>
          </a:prstGeom>
          <a:ln w="25400"/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4119562" y="589359"/>
            <a:ext cx="7858126" cy="12162235"/>
          </a:xfrm>
          <a:prstGeom prst="rect">
            <a:avLst/>
          </a:prstGeom>
          <a:ln w="25400"/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119562" y="285750"/>
            <a:ext cx="16144876" cy="3018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119562" y="3393281"/>
            <a:ext cx="16144876" cy="8947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35814" y="13019484"/>
            <a:ext cx="494513" cy="50264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9835" marR="0" indent="-549835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956235" marR="0" indent="-549835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362635" marR="0" indent="-549835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769035" marR="0" indent="-549835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175435" marR="0" indent="-549835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581835" marR="0" indent="-549835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988235" marR="0" indent="-549835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394635" marR="0" indent="-549835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801035" marR="0" indent="-549835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8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llvm.org" TargetMode="External"/><Relationship Id="rId3" Type="http://schemas.openxmlformats.org/officeDocument/2006/relationships/hyperlink" Target="http://clang.llvm.org/" TargetMode="External"/><Relationship Id="rId4" Type="http://schemas.openxmlformats.org/officeDocument/2006/relationships/hyperlink" Target="http://www.aosabook.org/en/llvm.html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4119562" y="589359"/>
            <a:ext cx="16144876" cy="3821907"/>
          </a:xfrm>
          <a:prstGeom prst="rect">
            <a:avLst/>
          </a:prstGeom>
        </p:spPr>
        <p:txBody>
          <a:bodyPr/>
          <a:lstStyle/>
          <a:p>
            <a:pPr/>
            <a:r>
              <a:t>深入剖析 iOS 编译 </a:t>
            </a:r>
          </a:p>
          <a:p>
            <a:pPr/>
            <a:r>
              <a:t>Clang / LLVM</a:t>
            </a:r>
          </a:p>
        </p:txBody>
      </p:sp>
      <p:pic>
        <p:nvPicPr>
          <p:cNvPr id="120" name="attachm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1617" y="4302842"/>
            <a:ext cx="7900766" cy="8487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5100">
              <a:defRPr sz="8820">
                <a:effectLst>
                  <a:outerShdw sx="100000" sy="100000" kx="0" ky="0" algn="b" rotWithShape="0" blurRad="49784" dist="24892" dir="5400000">
                    <a:srgbClr val="000000"/>
                  </a:outerShdw>
                </a:effectLst>
              </a:defRPr>
            </a:lvl1pPr>
          </a:lstStyle>
          <a:p>
            <a:pPr/>
            <a:r>
              <a:t>静态分析在整个 LLVM 中的位置</a:t>
            </a:r>
          </a:p>
        </p:txBody>
      </p:sp>
      <p:pic>
        <p:nvPicPr>
          <p:cNvPr id="144" name="clang0001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195" y="3181250"/>
            <a:ext cx="24474390" cy="959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未命名 - 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27789" y="-11708"/>
            <a:ext cx="18328132" cy="1373938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未命名 - 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10370" y="-24861"/>
            <a:ext cx="18363181" cy="1376566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未命名 - 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43734" y="0"/>
            <a:ext cx="18296683" cy="1371581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HandleDeclsCallGraph()</a:t>
            </a:r>
          </a:p>
        </p:txBody>
      </p:sp>
      <p:sp>
        <p:nvSpPr>
          <p:cNvPr id="153" name="Shape 153"/>
          <p:cNvSpPr/>
          <p:nvPr/>
        </p:nvSpPr>
        <p:spPr>
          <a:xfrm>
            <a:off x="2010751" y="2611383"/>
            <a:ext cx="20362495" cy="2016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会模拟程序的执行，按照 caller 和 callee 的顺序来进行代码的分析。</a:t>
            </a:r>
          </a:p>
          <a:p>
            <a:pPr/>
            <a:r>
              <a:t>下图 E 已经在分析 A 时 inline 过，后面就不再分析了。</a:t>
            </a:r>
          </a:p>
        </p:txBody>
      </p:sp>
      <p:pic>
        <p:nvPicPr>
          <p:cNvPr id="154" name="201603012057171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955" y="6126676"/>
            <a:ext cx="6725689" cy="4353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屏幕快照 2017-03-26 14.25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8362" y="6352563"/>
            <a:ext cx="8107602" cy="3902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屏幕快照 2017-03-26 14.27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82682" y="5817102"/>
            <a:ext cx="7465362" cy="5516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函数不会 inline 的情况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AnalyzerOpts 设置项里对 inline 的设置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临时对象析构函数调用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合成函数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当函数 CFG 创建失败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函数 BaseBlock 大于50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inline栈存在递归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inline栈深度大于5层，并且 BaseBlock 不大于3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BaseBlock 大于14，inline 次数 超过32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88669">
              <a:defRPr sz="8640">
                <a:effectLst>
                  <a:outerShdw sx="100000" sy="100000" kx="0" ky="0" algn="b" rotWithShape="0" blurRad="48768" dist="24384" dir="5400000">
                    <a:srgbClr val="000000"/>
                  </a:outerShdw>
                </a:effectLst>
              </a:defRPr>
            </a:pPr>
            <a:r>
              <a:t>不能用函数 inline ？</a:t>
            </a:r>
          </a:p>
          <a:p>
            <a:pPr defTabSz="788669">
              <a:defRPr sz="8640">
                <a:effectLst>
                  <a:outerShdw sx="100000" sy="100000" kx="0" ky="0" algn="b" rotWithShape="0" blurRad="48768" dist="24384" dir="5400000">
                    <a:srgbClr val="000000"/>
                  </a:outerShdw>
                </a:effectLst>
              </a:defRPr>
            </a:pPr>
            <a:r>
              <a:t>ConservativeEvalCall()</a:t>
            </a:r>
          </a:p>
        </p:txBody>
      </p:sp>
      <p:pic>
        <p:nvPicPr>
          <p:cNvPr id="162" name="2016103016361949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53821" y="3486989"/>
            <a:ext cx="11282479" cy="9798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G_546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700" y="3990222"/>
            <a:ext cx="11728978" cy="8792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TraverseDecl() 进行代码分析</a:t>
            </a:r>
          </a:p>
        </p:txBody>
      </p:sp>
      <p:graphicFrame>
        <p:nvGraphicFramePr>
          <p:cNvPr id="166" name="Table 166"/>
          <p:cNvGraphicFramePr/>
          <p:nvPr/>
        </p:nvGraphicFramePr>
        <p:xfrm>
          <a:off x="869925" y="3488531"/>
          <a:ext cx="22656850" cy="894754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2028772"/>
                <a:gridCol w="10615376"/>
              </a:tblGrid>
              <a:tr h="223371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回调方法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说明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223371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bool VisitDecl(Decl* D);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访问到任何声明的回调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223371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bool VisitFunctionDecl(FunctionDecl *FD);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访问到函数体时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223371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bool VisitBlockDecl(BlockDecl* BD);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0F0F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访问 Block 时的回调
^(int arg1, float arg2){ statement-body }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  <a:lnB w="12700">
                      <a:solidFill>
                        <a:srgbClr val="F0F0F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1802773" y="43133"/>
            <a:ext cx="20778454" cy="3884468"/>
          </a:xfrm>
          <a:prstGeom prst="rect">
            <a:avLst/>
          </a:prstGeom>
        </p:spPr>
        <p:txBody>
          <a:bodyPr/>
          <a:lstStyle/>
          <a:p>
            <a:pPr/>
            <a:r>
              <a:t>CheckerManager- runCheckersOn*()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runCheckersOnASTDecl(); - 遍历checker列表，找 DeclKind 的 checker，然后运行这些回调函数</a:t>
            </a:r>
          </a:p>
          <a:p>
            <a:pPr/>
            <a:r>
              <a:t>runCheckersOnASTBody(); - 分析函数体</a:t>
            </a:r>
          </a:p>
          <a:p>
            <a:pPr/>
            <a:r>
              <a:t>runCheckersOnEndOfTranslationUnit(); - 编译单元都分析了，再调用回调函数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20160302104811200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117336" y="1067257"/>
            <a:ext cx="14149328" cy="8358189"/>
          </a:xfrm>
          <a:prstGeom prst="rect">
            <a:avLst/>
          </a:prstGeom>
        </p:spPr>
      </p:pic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runCheckersOnASTDecl()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介绍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LLVM 可以用于常规编译器，JIT编译器，汇编器，调试器，静态分析工具等一系列跟编程语言相关的工作</a:t>
            </a:r>
          </a:p>
          <a:p>
            <a:pPr/>
            <a:r>
              <a:t>Clang 是 LLVM 的前端，是 C，C++ 和 Objective-C 编译器，目的是提供惊人的快速编译</a:t>
            </a:r>
          </a:p>
          <a:p>
            <a:pPr/>
            <a:r>
              <a:t>LLVM 核心库提供一个优化器，对流行的 CPU 做代码生成支持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88669">
              <a:defRPr sz="8640">
                <a:effectLst>
                  <a:outerShdw sx="100000" sy="100000" kx="0" ky="0" algn="b" rotWithShape="0" blurRad="48768" dist="24384" dir="5400000">
                    <a:srgbClr val="000000"/>
                  </a:outerShdw>
                </a:effectLst>
              </a:defRPr>
            </a:pPr>
            <a:r>
              <a:t>path-sensitive analysis</a:t>
            </a:r>
          </a:p>
          <a:p>
            <a:pPr defTabSz="788669">
              <a:defRPr sz="8640">
                <a:effectLst>
                  <a:outerShdw sx="100000" sy="100000" kx="0" ky="0" algn="b" rotWithShape="0" blurRad="48768" dist="24384" dir="5400000">
                    <a:srgbClr val="000000"/>
                  </a:outerShdw>
                </a:effectLst>
              </a:defRPr>
            </a:pPr>
            <a:r>
              <a:t>路径敏感分析</a:t>
            </a:r>
          </a:p>
        </p:txBody>
      </p:sp>
      <p:pic>
        <p:nvPicPr>
          <p:cNvPr id="175" name="2016090421360595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9312" y="5321660"/>
            <a:ext cx="10196876" cy="5065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201609042203294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812" y="3593739"/>
            <a:ext cx="11696701" cy="852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7019887" y="12405195"/>
            <a:ext cx="103442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带状态的 CFG 和 Exploded Graph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Table 179"/>
          <p:cNvGraphicFramePr/>
          <p:nvPr/>
        </p:nvGraphicFramePr>
        <p:xfrm>
          <a:off x="1953661" y="626332"/>
          <a:ext cx="20489378" cy="1247603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317655"/>
                <a:gridCol w="16159021"/>
              </a:tblGrid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ConstraintManager.h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  <a:lnT w="12700">
                      <a:solidFill>
                        <a:srgbClr val="F0F0F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最重要的一个类，用来管理 SymExpr 限制条件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  <a:lnT w="12700">
                      <a:solidFill>
                        <a:srgbClr val="F0F0F0"/>
                      </a:solidFill>
                      <a:miter lim="400000"/>
                    </a:lnT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AnalysisManager.h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含有核心内容，比如 CheckerManager，DiagnosticsEngine 以及 ASTContext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APSIntType.h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静态分析时表示各种不同类型的 Integer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BasicValueFactory.h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引擎的整数池，存放 ASPInt。处理整形边界以及类型。比如 malloc(-1) 分大内存 和 while(char &lt; 300) 死循环这样的问题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CoreEngine.h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CFG 上的符号执行，构建出ExplodedGraph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ExprEngine.h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构建在 CoreEngine 上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SVals.h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定义 SVal，Loc 和 NonLoc 等类，分析中获得的值比如变量和内存地址值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SValBuilder.h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符号执行创建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Environment.h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存储能引用的表达式与符号值做对应映射，生命周期只在当前语句，比如 if(foo(a) + 1 &gt; b) {} 这时 foo(a) -&gt; SVal，b -&gt; SVal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ExplodedGraph.h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CFG 上符号执行的结果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ProgramState.h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分析过程中的程序状态，状态包括 Environment 当前环境，store 当前存储的 SVal，GenericDataMap 用户定义的数据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BlockCounter.h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记录一条路径上某个 block 共执行多少次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FunctionSymmary.h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函数信息的记录，在 inline 时有非常重要的作用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CallEvent.h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定义了函数调用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Store.h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对内存存储进行修改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StoreRef.h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Store 的包装类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MemRegion.h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内存位置进行抽象的类，MemRegion，SubRegion，AllocaRegion，MemSpaceRegion和StackRegion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CheckerContext.h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给 checker 提供上下文信息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655965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WorkList.h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  <a:lnB w="12700">
                      <a:solidFill>
                        <a:srgbClr val="F0F0F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工作队列算法（worklist algorithm），DFS、BFS以及BFSBlockDFSContents三个类继承于它，表示不同的 CFG 遍历规则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  <a:lnB w="12700">
                      <a:solidFill>
                        <a:srgbClr val="F0F0F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调试命令</a:t>
            </a:r>
          </a:p>
        </p:txBody>
      </p:sp>
      <p:graphicFrame>
        <p:nvGraphicFramePr>
          <p:cNvPr id="182" name="Table 182"/>
          <p:cNvGraphicFramePr/>
          <p:nvPr/>
        </p:nvGraphicFramePr>
        <p:xfrm>
          <a:off x="383397" y="3512343"/>
          <a:ext cx="23629906" cy="89475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6039773"/>
                <a:gridCol w="7577433"/>
              </a:tblGrid>
              <a:tr h="223371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clang -cc1 -analyzer-checker-help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  <a:lnT w="12700">
                      <a:solidFill>
                        <a:srgbClr val="F0F0F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打印可用 checker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  <a:lnT w="12700">
                      <a:solidFill>
                        <a:srgbClr val="F0F0F0"/>
                      </a:solidFill>
                      <a:miter lim="400000"/>
                    </a:lnT>
                  </a:tcPr>
                </a:tc>
              </a:tr>
              <a:tr h="223371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clang -cc1 -analyze -analyzer-checker=debug.DumpCFG main.c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CFG 信息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223371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clang -cc1 -analyze -analyzer-checker=debug.ViewExplodedGraph main.c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Exploded Graph 信息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223371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clang -Xclang -ast-dump main.c -c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  <a:lnB w="12700">
                      <a:solidFill>
                        <a:srgbClr val="F0F0F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AST 信息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  <a:lnB w="12700">
                      <a:solidFill>
                        <a:srgbClr val="F0F0F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和 CFG 相关的类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CFGElement - 最基本元素基类</a:t>
            </a:r>
          </a:p>
          <a:p>
            <a:pPr/>
            <a:r>
              <a:t>CFGTerminator - 特殊的类，存在于 CFGBlock 之外</a:t>
            </a:r>
          </a:p>
          <a:p>
            <a:pPr/>
            <a:r>
              <a:t>CFGBlock - 由一系列的CFGElement组成，有前驱（predecessor）和后继（successor） CFGBlock 和 Terminator</a:t>
            </a:r>
          </a:p>
          <a:p>
            <a:pPr/>
            <a:r>
              <a:t>CFG - 由多个 CFGBlock 组成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CFGElement</a:t>
            </a:r>
          </a:p>
        </p:txBody>
      </p:sp>
      <p:pic>
        <p:nvPicPr>
          <p:cNvPr id="188" name="201609062121228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1760" y="2962362"/>
            <a:ext cx="15560480" cy="7791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CFGElement 子类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CFGStmt - Stmt类型的语句</a:t>
            </a:r>
          </a:p>
          <a:p>
            <a:pPr/>
            <a:r>
              <a:t>CFGInitializer - 初始化语句</a:t>
            </a:r>
          </a:p>
          <a:p>
            <a:pPr/>
            <a:r>
              <a:t>CFGNewAllocator - new 表达式</a:t>
            </a:r>
          </a:p>
          <a:p>
            <a:pPr/>
            <a:r>
              <a:t>CFGImplicitDtor - 隐式产生的析构函数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CFGBlock</a:t>
            </a:r>
          </a:p>
        </p:txBody>
      </p:sp>
      <p:pic>
        <p:nvPicPr>
          <p:cNvPr id="194" name="2016090710140357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697" y="3909652"/>
            <a:ext cx="11226801" cy="698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2016090710541204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1290" y="4805002"/>
            <a:ext cx="12649201" cy="519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CFG</a:t>
            </a:r>
          </a:p>
        </p:txBody>
      </p:sp>
      <p:pic>
        <p:nvPicPr>
          <p:cNvPr id="198" name="201610151438144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734" y="3369203"/>
            <a:ext cx="11712090" cy="6985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201610151446083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06242" y="3361600"/>
            <a:ext cx="11643024" cy="693684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5370059" y="11128427"/>
            <a:ext cx="1929411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Clang</a:t>
            </a:r>
          </a:p>
        </p:txBody>
      </p:sp>
      <p:sp>
        <p:nvSpPr>
          <p:cNvPr id="201" name="Shape 201"/>
          <p:cNvSpPr/>
          <p:nvPr/>
        </p:nvSpPr>
        <p:spPr>
          <a:xfrm>
            <a:off x="17329538" y="11128427"/>
            <a:ext cx="1684402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Swift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静态分析内存模型</a:t>
            </a:r>
          </a:p>
        </p:txBody>
      </p:sp>
      <p:sp>
        <p:nvSpPr>
          <p:cNvPr id="204" name="Shape 2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MemRegion - region 是内存中存储位置的抽象，定义实现 MemRegion.h 和 MemRegion.cpp 里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GlobalSpaceRegion - 全局内存区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StackSpaceRegion - 栈上内存区，包括了参数内存区和局部变量内存区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StackFrameContext - 模拟出的 StackFrame 的环境信息，在分析一个 FunctionDecl 和 callee() 时进行 inlineCall() 操作的时候会创建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TypedRegion - 内存区类型都继承自这个类，比如 CodeTextRegion 存储代码，FunctionCodeRegion 存储函数代码， StringRegion 存储 String，CXXThisRegion 存储 this 指针的等等很多</a:t>
            </a:r>
          </a:p>
          <a:p>
            <a:pPr marL="401379" indent="-401379" defTabSz="599717">
              <a:spcBef>
                <a:spcPts val="4300"/>
              </a:spcBef>
              <a:defRPr sz="3358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MemRegionManager - 管理各个 MemRegion 的更新，创建和销毁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xfrm>
            <a:off x="5976694" y="142875"/>
            <a:ext cx="12430612" cy="844879"/>
          </a:xfrm>
          <a:prstGeom prst="rect">
            <a:avLst/>
          </a:prstGeom>
        </p:spPr>
        <p:txBody>
          <a:bodyPr/>
          <a:lstStyle>
            <a:lvl1pPr defTabSz="427196">
              <a:defRPr sz="4680">
                <a:effectLst>
                  <a:outerShdw sx="100000" sy="100000" kx="0" ky="0" algn="b" rotWithShape="0" blurRad="26416" dist="13208" dir="5400000">
                    <a:srgbClr val="000000"/>
                  </a:outerShdw>
                </a:effectLst>
              </a:defRPr>
            </a:lvl1pPr>
          </a:lstStyle>
          <a:p>
            <a:pPr/>
            <a:r>
              <a:t>removeDead() - SVal, Symbol, Environment</a:t>
            </a:r>
          </a:p>
        </p:txBody>
      </p:sp>
      <p:pic>
        <p:nvPicPr>
          <p:cNvPr id="207" name="IMG_54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6009" y="1143152"/>
            <a:ext cx="16771982" cy="12572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屏幕快照 2017-03-26 09.55.0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228825" y="3339703"/>
            <a:ext cx="6213100" cy="9572626"/>
          </a:xfrm>
          <a:prstGeom prst="rect">
            <a:avLst/>
          </a:prstGeom>
        </p:spPr>
      </p:pic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Chris Lattner</a:t>
            </a:r>
          </a:p>
        </p:txBody>
      </p:sp>
      <p:sp>
        <p:nvSpPr>
          <p:cNvPr id="127" name="Shape 12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开发了一个叫作 LLVM 的编译器开发工具套件</a:t>
            </a:r>
          </a:p>
          <a:p>
            <a:pPr/>
            <a:r>
              <a:t>开发了 Clang，使得 LLVM 直接挑战 GCC 的地位</a:t>
            </a:r>
          </a:p>
          <a:p>
            <a:pPr/>
            <a:r>
              <a:t>2005年加入苹果，将苹果使用的 GCC 全面转为 LLVM</a:t>
            </a:r>
          </a:p>
          <a:p>
            <a:pPr/>
            <a:r>
              <a:t>2010年开始主导开发 Swift 语言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Clang Plugin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LLVM IR</a:t>
            </a:r>
          </a:p>
          <a:p>
            <a:pPr/>
            <a:r>
              <a:t>中间代码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IR 代码</a:t>
            </a:r>
          </a:p>
        </p:txBody>
      </p:sp>
      <p:pic>
        <p:nvPicPr>
          <p:cNvPr id="214" name="屏幕快照 2017-03-30 11.20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4920" y="2676051"/>
            <a:ext cx="8154160" cy="10679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屏幕快照 2017-03-30 11.27.49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406312" y="3398534"/>
            <a:ext cx="7858126" cy="9454964"/>
          </a:xfrm>
          <a:prstGeom prst="rect">
            <a:avLst/>
          </a:prstGeom>
        </p:spPr>
      </p:pic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IR 关键字</a:t>
            </a:r>
          </a:p>
        </p:txBody>
      </p:sp>
      <p:sp>
        <p:nvSpPr>
          <p:cNvPr id="218" name="Shape 21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7833" indent="-297833" defTabSz="525779">
              <a:spcBef>
                <a:spcPts val="2800"/>
              </a:spcBef>
              <a:defRPr sz="2432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@ - 代表全局变量</a:t>
            </a:r>
          </a:p>
          <a:p>
            <a:pPr marL="297833" indent="-297833" defTabSz="525779">
              <a:spcBef>
                <a:spcPts val="2800"/>
              </a:spcBef>
              <a:defRPr sz="2432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% - 代表局部变量</a:t>
            </a:r>
          </a:p>
          <a:p>
            <a:pPr marL="297833" indent="-297833" defTabSz="525779">
              <a:spcBef>
                <a:spcPts val="2800"/>
              </a:spcBef>
              <a:defRPr sz="2432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alloca - 指令在当前执行的函数的堆栈帧中分配内存，当该函数返回到其调用者时，将自动释放内存。</a:t>
            </a:r>
          </a:p>
          <a:p>
            <a:pPr marL="297833" indent="-297833" defTabSz="525779">
              <a:spcBef>
                <a:spcPts val="2800"/>
              </a:spcBef>
              <a:defRPr sz="2432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i32：- i 是几这个整数就会占几位，i32就是32位4字节</a:t>
            </a:r>
          </a:p>
          <a:p>
            <a:pPr marL="297833" indent="-297833" defTabSz="525779">
              <a:spcBef>
                <a:spcPts val="2800"/>
              </a:spcBef>
              <a:defRPr sz="2432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align - 对齐，比如一个 int,一个 char 和一个 int。单个 int 占4个字节，为了对齐只占一个字节的 char需要向4对齐占用4字节空间。</a:t>
            </a:r>
          </a:p>
          <a:p>
            <a:pPr marL="297833" indent="-297833" defTabSz="525779">
              <a:spcBef>
                <a:spcPts val="2800"/>
              </a:spcBef>
              <a:defRPr sz="2432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Load - 读出，store 写入</a:t>
            </a:r>
          </a:p>
          <a:p>
            <a:pPr marL="297833" indent="-297833" defTabSz="525779">
              <a:spcBef>
                <a:spcPts val="2800"/>
              </a:spcBef>
              <a:defRPr sz="2432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icmp - 两个整数值比较，返回布尔值</a:t>
            </a:r>
          </a:p>
          <a:p>
            <a:pPr marL="297833" indent="-297833" defTabSz="525779">
              <a:spcBef>
                <a:spcPts val="2800"/>
              </a:spcBef>
              <a:defRPr sz="2432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br - 选择分支，根据 cond 来转向 label，不根据条件跳转的话类似 goto</a:t>
            </a:r>
          </a:p>
          <a:p>
            <a:pPr marL="297833" indent="-297833" defTabSz="525779">
              <a:spcBef>
                <a:spcPts val="2800"/>
              </a:spcBef>
              <a:defRPr sz="2432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label - 代码标签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llvm_ir_struct_20150417131821_91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496485" y="388937"/>
            <a:ext cx="8631940" cy="12938255"/>
          </a:xfrm>
          <a:prstGeom prst="rect">
            <a:avLst/>
          </a:prstGeom>
        </p:spPr>
      </p:pic>
      <p:sp>
        <p:nvSpPr>
          <p:cNvPr id="221" name="Shape 221"/>
          <p:cNvSpPr/>
          <p:nvPr>
            <p:ph type="title"/>
          </p:nvPr>
        </p:nvSpPr>
        <p:spPr>
          <a:xfrm>
            <a:off x="-2333625" y="5441651"/>
            <a:ext cx="16144876" cy="1518048"/>
          </a:xfrm>
          <a:prstGeom prst="rect">
            <a:avLst/>
          </a:prstGeom>
        </p:spPr>
        <p:txBody>
          <a:bodyPr/>
          <a:lstStyle>
            <a:lvl1pPr defTabSz="706516">
              <a:defRPr sz="7740">
                <a:effectLst>
                  <a:outerShdw sx="100000" sy="100000" kx="0" ky="0" algn="b" rotWithShape="0" blurRad="43688" dist="21844" dir="5400000">
                    <a:srgbClr val="000000"/>
                  </a:outerShdw>
                </a:effectLst>
              </a:defRPr>
            </a:lvl1pPr>
          </a:lstStyle>
          <a:p>
            <a:pPr/>
            <a:r>
              <a:t>结构图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指令集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LLVM IR 是基于寄存器的指令集，只能通过将 load 和 store 指令来进行 CPU 和内存间的数据交换</a:t>
            </a:r>
          </a:p>
          <a:p>
            <a:pPr/>
            <a:r>
              <a:t>CPU 一些关键的操作</a:t>
            </a:r>
          </a:p>
          <a:p>
            <a:pPr/>
            <a:r>
              <a:t>提供 SSA（静态单态赋值） 寄存器来存储基本类型值</a:t>
            </a:r>
          </a:p>
          <a:p>
            <a:pPr/>
            <a:r>
              <a:t>内存地址不是 SSA。因为会有别名和指针指向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语言无关的类型信息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xfrm>
            <a:off x="4119562" y="2384226"/>
            <a:ext cx="16144876" cy="8947548"/>
          </a:xfrm>
          <a:prstGeom prst="rect">
            <a:avLst/>
          </a:prstGeom>
        </p:spPr>
        <p:txBody>
          <a:bodyPr/>
          <a:lstStyle/>
          <a:p>
            <a:pPr/>
            <a:r>
              <a:t>语言共有的基本类型（void, bool, signed等）</a:t>
            </a:r>
          </a:p>
          <a:p>
            <a:pPr/>
            <a:r>
              <a:t>复杂类型，pointer，arrays， structures和functions</a:t>
            </a:r>
          </a:p>
          <a:p>
            <a:pPr/>
            <a:r>
              <a:t>弱类型的支持，用 cast 来实现一种类型到任意类型的转换</a:t>
            </a:r>
          </a:p>
          <a:p>
            <a:pPr/>
            <a:r>
              <a:t>支持地址运算，getelementptr 指令用于取结构体子元素，比如 a.b 或 [a b]</a:t>
            </a:r>
          </a:p>
        </p:txBody>
      </p:sp>
      <p:pic>
        <p:nvPicPr>
          <p:cNvPr id="228" name="屏幕快照 2017-03-26 13.25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2187" y="10185129"/>
            <a:ext cx="7799626" cy="3308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内存模型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malloc 指令在堆上分配内存对象</a:t>
            </a:r>
          </a:p>
          <a:p>
            <a:pPr/>
            <a:r>
              <a:t>free 指令释放 malloc 分配的内存</a:t>
            </a:r>
          </a:p>
          <a:p>
            <a:pPr/>
            <a:r>
              <a:t>alloca 用于在栈上分配内存对象，函数结尾会自动释放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函数调用和异常处理</a:t>
            </a:r>
          </a:p>
        </p:txBody>
      </p:sp>
      <p:sp>
        <p:nvSpPr>
          <p:cNvPr id="234" name="Shape 2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invoke 指令，在栈展开的过程中会被其停止来执行析构函数</a:t>
            </a:r>
          </a:p>
          <a:p>
            <a:pPr/>
            <a:r>
              <a:t>unwind 指令用于抛出异常，然后继续执行栈展开的操作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LLVM 优化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C1xSurQUQAEw92D (1)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334000" y="0"/>
            <a:ext cx="13716001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几个阶段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编译时优化 - 编译前端将源代码编译成LLVM IR</a:t>
            </a:r>
          </a:p>
          <a:p>
            <a:pPr/>
            <a:r>
              <a:t>链接时优化 - 跨文件的分析优化</a:t>
            </a:r>
          </a:p>
          <a:p>
            <a:pPr/>
            <a:r>
              <a:t>运行时优化 - 收集运行时的信息 profiling information</a:t>
            </a:r>
          </a:p>
          <a:p>
            <a:pPr/>
            <a:r>
              <a:t>闲时优化 - 获得运行时的 profiling information，然后生成更高效的代码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 编译优化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 Pass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0350" indent="-500350" defTabSz="747593">
              <a:spcBef>
                <a:spcPts val="5300"/>
              </a:spcBef>
              <a:defRPr sz="4186">
                <a:effectLst>
                  <a:outerShdw sx="100000" sy="100000" kx="0" ky="0" algn="b" rotWithShape="0" blurRad="46228" dist="23114" dir="5400000">
                    <a:srgbClr val="000000"/>
                  </a:outerShdw>
                </a:effectLst>
              </a:defRPr>
            </a:pPr>
            <a:r>
              <a:t>LLVM 的优化和转换由多个 Pass 来完成，每个 Pass 完成特定的优化工作。</a:t>
            </a:r>
          </a:p>
          <a:p>
            <a:pPr marL="500350" indent="-500350" defTabSz="747593">
              <a:spcBef>
                <a:spcPts val="5300"/>
              </a:spcBef>
              <a:defRPr sz="4186">
                <a:effectLst>
                  <a:outerShdw sx="100000" sy="100000" kx="0" ky="0" algn="b" rotWithShape="0" blurRad="46228" dist="23114" dir="5400000">
                    <a:srgbClr val="000000"/>
                  </a:outerShdw>
                </a:effectLst>
              </a:defRPr>
            </a:pPr>
            <a:r>
              <a:t>Pass 之间有关联，体现在运行一个 Pass 之前需要先运行另一个 Pass。相应都有实现的接口。</a:t>
            </a:r>
          </a:p>
          <a:p>
            <a:pPr marL="500350" indent="-500350" defTabSz="747593">
              <a:spcBef>
                <a:spcPts val="5300"/>
              </a:spcBef>
              <a:defRPr sz="4186">
                <a:effectLst>
                  <a:outerShdw sx="100000" sy="100000" kx="0" ky="0" algn="b" rotWithShape="0" blurRad="46228" dist="23114" dir="5400000">
                    <a:srgbClr val="000000"/>
                  </a:outerShdw>
                </a:effectLst>
              </a:defRPr>
            </a:pPr>
            <a:r>
              <a:t>可以对特定功能的 Pass 进行分组，允许一个 Pass 注册到多个分组中。</a:t>
            </a:r>
          </a:p>
          <a:p>
            <a:pPr marL="500350" indent="-500350" defTabSz="747593">
              <a:spcBef>
                <a:spcPts val="5300"/>
              </a:spcBef>
              <a:defRPr sz="4186">
                <a:effectLst>
                  <a:outerShdw sx="100000" sy="100000" kx="0" ky="0" algn="b" rotWithShape="0" blurRad="46228" dist="23114" dir="5400000">
                    <a:srgbClr val="000000"/>
                  </a:outerShdw>
                </a:effectLst>
              </a:defRPr>
            </a:pPr>
            <a:r>
              <a:t>允许添加自己开发的 Pass 和关闭指定默认的 Pass。</a:t>
            </a:r>
          </a:p>
          <a:p>
            <a:pPr marL="500350" indent="-500350" defTabSz="747593">
              <a:spcBef>
                <a:spcPts val="5300"/>
              </a:spcBef>
              <a:defRPr sz="4186">
                <a:effectLst>
                  <a:outerShdw sx="100000" sy="100000" kx="0" ky="0" algn="b" rotWithShape="0" blurRad="46228" dist="23114" dir="5400000">
                    <a:srgbClr val="000000"/>
                  </a:outerShdw>
                </a:effectLst>
              </a:defRPr>
            </a:pPr>
            <a:r>
              <a:t>自己开发调试 Pass 非常独立，不会影响整个 LLVM 的结构。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 分类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1894" indent="-351894" defTabSz="525779">
              <a:spcBef>
                <a:spcPts val="3700"/>
              </a:spcBef>
              <a:defRPr sz="2943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ImmutablePass - 不常用，用于处理那些固定信息，能提供当前编译器信息。</a:t>
            </a:r>
          </a:p>
          <a:p>
            <a:pPr marL="351894" indent="-351894" defTabSz="525779">
              <a:spcBef>
                <a:spcPts val="3700"/>
              </a:spcBef>
              <a:defRPr sz="2943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ModulePass - 最常用的父类，能够让你的 Pass 将整个程序作为一个单位，可以引用，添加和删除 Function。</a:t>
            </a:r>
          </a:p>
          <a:p>
            <a:pPr marL="351894" indent="-351894" defTabSz="525779">
              <a:spcBef>
                <a:spcPts val="3700"/>
              </a:spcBef>
              <a:defRPr sz="2943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CallGraphSCCPass - 自上而下遍历程序，分析调用关系图，</a:t>
            </a:r>
          </a:p>
          <a:p>
            <a:pPr marL="351894" indent="-351894" defTabSz="525779">
              <a:spcBef>
                <a:spcPts val="3700"/>
              </a:spcBef>
              <a:defRPr sz="2943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FunctionPass - 修改 Function 的行为，但是不能修改外部功能，包括添加或删除全局变量等。</a:t>
            </a:r>
          </a:p>
          <a:p>
            <a:pPr marL="351894" indent="-351894" defTabSz="525779">
              <a:spcBef>
                <a:spcPts val="3700"/>
              </a:spcBef>
              <a:defRPr sz="2943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LoopPass - 以循环嵌套顺序了处理循环，最外层最后处理。</a:t>
            </a:r>
          </a:p>
          <a:p>
            <a:pPr marL="351894" indent="-351894" defTabSz="525779">
              <a:spcBef>
                <a:spcPts val="3700"/>
              </a:spcBef>
              <a:defRPr sz="2943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RegionPass - 和 LoopPass 类似，不同的是在 Function 里的单个条目退出 region 上执行。</a:t>
            </a:r>
          </a:p>
          <a:p>
            <a:pPr marL="351894" indent="-351894" defTabSz="525779">
              <a:spcBef>
                <a:spcPts val="3700"/>
              </a:spcBef>
              <a:defRPr sz="2943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BasicBlockPass -  和 FunctionPass 类似，会限制修改范围。</a:t>
            </a:r>
          </a:p>
          <a:p>
            <a:pPr marL="351894" indent="-351894" defTabSz="525779">
              <a:spcBef>
                <a:spcPts val="3700"/>
              </a:spcBef>
              <a:defRPr sz="2943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MachineFunctionPass - 是 LLVM 代码生成器的一个部分，描述每个程序里的函数执行后在机器上表现。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添加自定义 Pass</a:t>
            </a:r>
          </a:p>
        </p:txBody>
      </p:sp>
      <p:pic>
        <p:nvPicPr>
          <p:cNvPr id="250" name="屏幕快照 2017-03-19 18.5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915" y="4110024"/>
            <a:ext cx="11088364" cy="6256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屏幕快照 2017-03-19 19.05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54015" y="4110024"/>
            <a:ext cx="10545685" cy="625623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14920627" y="11172296"/>
            <a:ext cx="561246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添加  Test Pass 后</a:t>
            </a:r>
          </a:p>
        </p:txBody>
      </p:sp>
      <p:sp>
        <p:nvSpPr>
          <p:cNvPr id="253" name="Shape 253"/>
          <p:cNvSpPr/>
          <p:nvPr/>
        </p:nvSpPr>
        <p:spPr>
          <a:xfrm>
            <a:off x="5206709" y="11172296"/>
            <a:ext cx="21367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添加前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计算 Pass 耗时</a:t>
            </a:r>
          </a:p>
        </p:txBody>
      </p:sp>
      <p:pic>
        <p:nvPicPr>
          <p:cNvPr id="256" name="屏幕快照 2017-03-19 19.12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7485" y="2917596"/>
            <a:ext cx="18269030" cy="9829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链接时优化</a:t>
            </a:r>
          </a:p>
        </p:txBody>
      </p:sp>
      <p:pic>
        <p:nvPicPr>
          <p:cNvPr id="259" name="201601131605378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392" y="2904225"/>
            <a:ext cx="19405216" cy="790755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20160112220313380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406312" y="5605304"/>
            <a:ext cx="7858126" cy="5041423"/>
          </a:xfrm>
          <a:prstGeom prst="rect">
            <a:avLst/>
          </a:prstGeom>
        </p:spPr>
      </p:pic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链接时优化</a:t>
            </a:r>
          </a:p>
        </p:txBody>
      </p:sp>
      <p:sp>
        <p:nvSpPr>
          <p:cNvPr id="263" name="Shape 26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2984" indent="-362984" defTabSz="640794">
              <a:spcBef>
                <a:spcPts val="3500"/>
              </a:spcBef>
              <a:defRPr sz="2964"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defRPr>
            </a:pPr>
            <a:r>
              <a:t>DSA 构造出整个内存对象的连接关系图，将树、链表等结构体分配在连续分配的内存池里。减少维护的内存块。</a:t>
            </a:r>
          </a:p>
          <a:p>
            <a:pPr marL="362984" indent="-362984" defTabSz="640794">
              <a:spcBef>
                <a:spcPts val="3500"/>
              </a:spcBef>
              <a:defRPr sz="2964"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defRPr>
            </a:pPr>
            <a:r>
              <a:t>APA 能够将分配的链接形式的结构体，通过替换成自定义池分配函数分配在连续分配的内存池中。</a:t>
            </a:r>
          </a:p>
          <a:p>
            <a:pPr marL="362984" indent="-362984" defTabSz="640794">
              <a:spcBef>
                <a:spcPts val="3500"/>
              </a:spcBef>
              <a:defRPr sz="2964"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defRPr>
            </a:pPr>
            <a:r>
              <a:t>函数 inline，死全局变量删除</a:t>
            </a:r>
          </a:p>
          <a:p>
            <a:pPr marL="362984" indent="-362984" defTabSz="640794">
              <a:spcBef>
                <a:spcPts val="3500"/>
              </a:spcBef>
              <a:defRPr sz="2964"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defRPr>
            </a:pPr>
            <a:r>
              <a:t>死实参删除</a:t>
            </a:r>
          </a:p>
          <a:p>
            <a:pPr marL="362984" indent="-362984" defTabSz="640794">
              <a:spcBef>
                <a:spcPts val="3500"/>
              </a:spcBef>
              <a:defRPr sz="2964"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defRPr>
            </a:pPr>
            <a:r>
              <a:t>死类型删除</a:t>
            </a:r>
          </a:p>
          <a:p>
            <a:pPr marL="362984" indent="-362984" defTabSz="640794">
              <a:spcBef>
                <a:spcPts val="3500"/>
              </a:spcBef>
              <a:defRPr sz="2964"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defRPr>
            </a:pPr>
            <a:r>
              <a:t>常量传播，列表边界检查消除</a:t>
            </a:r>
          </a:p>
          <a:p>
            <a:pPr marL="362984" indent="-362984" defTabSz="640794">
              <a:spcBef>
                <a:spcPts val="3500"/>
              </a:spcBef>
              <a:defRPr sz="2964"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defRPr>
            </a:pPr>
            <a:r>
              <a:t>简单结构体域重排</a:t>
            </a:r>
          </a:p>
          <a:p>
            <a:pPr marL="362984" indent="-362984" defTabSz="640794">
              <a:spcBef>
                <a:spcPts val="3500"/>
              </a:spcBef>
              <a:defRPr sz="2964">
                <a:effectLst>
                  <a:outerShdw sx="100000" sy="100000" kx="0" ky="0" algn="b" rotWithShape="0" blurRad="39624" dist="19812" dir="5400000">
                    <a:srgbClr val="000000"/>
                  </a:outerShdw>
                </a:effectLst>
              </a:defRPr>
            </a:pPr>
            <a:r>
              <a:t>Automatic Pool Allocation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结构体域重排</a:t>
            </a:r>
          </a:p>
        </p:txBody>
      </p:sp>
      <p:pic>
        <p:nvPicPr>
          <p:cNvPr id="266" name="屏幕快照 2017-03-26 12.26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053" y="3162370"/>
            <a:ext cx="10768191" cy="9601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屏幕快照 2017-03-26 12.28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0684" y="3162370"/>
            <a:ext cx="10811263" cy="9601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LLVM 取得的成就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production JIT complier for C - base language</a:t>
            </a:r>
          </a:p>
          <a:p>
            <a:pPr/>
            <a:r>
              <a:t>Clang / LLVM have fully replaced GCC in Xcode 5</a:t>
            </a:r>
          </a:p>
          <a:p>
            <a:pPr/>
            <a:r>
              <a:t>Used on both major mobile platforms: iOS and Android</a:t>
            </a:r>
          </a:p>
          <a:p>
            <a:pPr/>
            <a:r>
              <a:t>Most GPU compute languages(OpenCL, CUDA, Renderscript) use LLVM</a:t>
            </a:r>
          </a:p>
          <a:p>
            <a:pPr/>
            <a:r>
              <a:t>First complete C++ -11x: language + library</a:t>
            </a:r>
          </a:p>
          <a:p>
            <a:pPr/>
            <a:r>
              <a:t>First ARM64 complier in production(iPhone 5s)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编译流程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LLVM 新的领域与方向</a:t>
            </a:r>
          </a:p>
        </p:txBody>
      </p:sp>
      <p:sp>
        <p:nvSpPr>
          <p:cNvPr id="273" name="Shape 273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当然是任何可能用到编译器的地方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Javascript in Web browsers</a:t>
            </a:r>
          </a:p>
          <a:p>
            <a:pPr/>
            <a:r>
              <a:t>Java in production and research (Hotspot, JikesRVM)</a:t>
            </a:r>
          </a:p>
          <a:p>
            <a:pPr/>
            <a:r>
              <a:t>Linux kernels and derivatives: Android, ChormeOS, …</a:t>
            </a:r>
          </a:p>
          <a:p>
            <a:pPr/>
            <a:r>
              <a:t>Embedded systems</a:t>
            </a:r>
          </a:p>
          <a:p>
            <a:pPr/>
            <a:r>
              <a:t>Heterogeneous SoCs</a:t>
            </a:r>
          </a:p>
          <a:p>
            <a:pPr/>
            <a:r>
              <a:t>More IDEs: Xcode only works for MacHeads!</a:t>
            </a:r>
          </a:p>
        </p:txBody>
      </p:sp>
      <p:sp>
        <p:nvSpPr>
          <p:cNvPr id="276" name="Shape 276"/>
          <p:cNvSpPr/>
          <p:nvPr/>
        </p:nvSpPr>
        <p:spPr>
          <a:xfrm>
            <a:off x="2690634" y="11320461"/>
            <a:ext cx="19002732" cy="199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solidFill>
                  <a:srgbClr val="EBCAA3"/>
                </a:solidFill>
              </a:defRPr>
            </a:pPr>
            <a:r>
              <a:t>上面听起来有些疯狂</a:t>
            </a:r>
          </a:p>
          <a:p>
            <a:pPr>
              <a:defRPr>
                <a:solidFill>
                  <a:srgbClr val="EBCAA3"/>
                </a:solidFill>
              </a:defRPr>
            </a:pPr>
            <a:r>
              <a:t>但 10 年前，谁会想到 LLVM 会全面替代 GCC 在全部苹果系统中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Why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your own compiler?</a:t>
            </a:r>
          </a:p>
          <a:p>
            <a:pPr/>
            <a:r>
              <a:t>Fix Objective - C . Clang is open source</a:t>
            </a:r>
          </a:p>
          <a:p>
            <a:pPr/>
            <a:r>
              <a:t>Comtribute to Swift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JIT</a:t>
            </a:r>
          </a:p>
        </p:txBody>
      </p:sp>
      <p:sp>
        <p:nvSpPr>
          <p:cNvPr id="282" name="Shape 2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optimized code</a:t>
            </a:r>
          </a:p>
          <a:p>
            <a:pPr/>
            <a:r>
              <a:t>ABI - compatible</a:t>
            </a:r>
            <a:br/>
            <a:r>
              <a:t>in - memory layout vs serialization</a:t>
            </a:r>
          </a:p>
          <a:p>
            <a:pPr/>
            <a:r>
              <a:t>call into native libraries</a:t>
            </a:r>
          </a:p>
        </p:txBody>
      </p:sp>
      <p:sp>
        <p:nvSpPr>
          <p:cNvPr id="283" name="Shape 283"/>
          <p:cNvSpPr/>
          <p:nvPr/>
        </p:nvSpPr>
        <p:spPr>
          <a:xfrm>
            <a:off x="8482012" y="11490324"/>
            <a:ext cx="74199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EBC992"/>
                </a:solidFill>
              </a:defRPr>
            </a:lvl1pPr>
          </a:lstStyle>
          <a:p>
            <a:pPr/>
            <a:r>
              <a:t>这样做能够动态更改程序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资料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http://llvm.org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http://clang.llvm.org/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http://www.aosabook.org/en/llvm.html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创建一个OC文件</a:t>
            </a:r>
          </a:p>
        </p:txBody>
      </p:sp>
      <p:pic>
        <p:nvPicPr>
          <p:cNvPr id="134" name="屏幕快照 2017-03-26 10.17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2936" y="2824513"/>
            <a:ext cx="13038128" cy="10655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3198037" y="303973"/>
            <a:ext cx="17987926" cy="3362788"/>
          </a:xfrm>
          <a:prstGeom prst="rect">
            <a:avLst/>
          </a:prstGeom>
        </p:spPr>
        <p:txBody>
          <a:bodyPr/>
          <a:lstStyle/>
          <a:p>
            <a:pPr/>
            <a:r>
              <a:t>clang -ccc-print-phases main.m</a:t>
            </a:r>
          </a:p>
        </p:txBody>
      </p:sp>
      <p:pic>
        <p:nvPicPr>
          <p:cNvPr id="137" name="屏幕快照 2017-03-26 10.18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0" y="3403600"/>
            <a:ext cx="14859000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Table 139"/>
          <p:cNvGraphicFramePr/>
          <p:nvPr/>
        </p:nvGraphicFramePr>
        <p:xfrm>
          <a:off x="940775" y="1363662"/>
          <a:ext cx="22515150" cy="110013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979599"/>
                <a:gridCol w="8522850"/>
              </a:tblGrid>
              <a:tr h="156981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clang -E main.m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  <a:lnT w="12700">
                      <a:solidFill>
                        <a:srgbClr val="F0F0F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预编译处理
宏的替换，头文件的导入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  <a:lnT w="12700">
                      <a:solidFill>
                        <a:srgbClr val="F0F0F0"/>
                      </a:solidFill>
                      <a:miter lim="400000"/>
                    </a:lnT>
                  </a:tcPr>
                </a:tc>
              </a:tr>
              <a:tr h="156981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clang -fmodules -fsyntax-only -Xclang -dump-tokens main.m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词法分析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156981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clang -fmodules -fsyntax-only -Xclang -ast-dump main.m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语法分析，抽象语法树 AST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156981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clang -O3 -S -fobjc-arc -emit-llvm main.m -o main.ll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LLVM IR 中间代码生成
加上 -O3 这样的参数表示 Pass 优化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156981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clang -emit-llvm -c main.m -o main.bc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字节码生成
进一步优化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156981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clang -S -fobjc-arc main.m -o main.s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汇编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</a:tr>
              <a:tr h="156981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clang -fmodules -c main.m -o main.o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  <a:lnB w="12700">
                      <a:solidFill>
                        <a:srgbClr val="F0F0F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可执行文件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  <a:lnB w="12700">
                      <a:solidFill>
                        <a:srgbClr val="F0F0F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Clang Static Analyzer</a:t>
            </a:r>
          </a:p>
          <a:p>
            <a:pPr/>
            <a:r>
              <a:t>静态代码分析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